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5"/>
  </p:notesMasterIdLst>
  <p:sldIdLst>
    <p:sldId id="257" r:id="rId2"/>
    <p:sldId id="258" r:id="rId3"/>
    <p:sldId id="274" r:id="rId4"/>
    <p:sldId id="275" r:id="rId5"/>
    <p:sldId id="276" r:id="rId6"/>
    <p:sldId id="277" r:id="rId7"/>
    <p:sldId id="278" r:id="rId8"/>
    <p:sldId id="279" r:id="rId9"/>
    <p:sldId id="280" r:id="rId10"/>
    <p:sldId id="281" r:id="rId11"/>
    <p:sldId id="282" r:id="rId12"/>
    <p:sldId id="283" r:id="rId13"/>
    <p:sldId id="28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309" autoAdjust="0"/>
    <p:restoredTop sz="94660"/>
  </p:normalViewPr>
  <p:slideViewPr>
    <p:cSldViewPr>
      <p:cViewPr varScale="1">
        <p:scale>
          <a:sx n="64" d="100"/>
          <a:sy n="64" d="100"/>
        </p:scale>
        <p:origin x="-13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7C942C-E557-4C82-A4F2-A2A26AB5F415}" type="datetimeFigureOut">
              <a:rPr lang="en-US" smtClean="0"/>
              <a:pPr/>
              <a:t>5/2/2020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167459-A46D-477A-9824-79D6240E1D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3D22177-99D7-4EFE-9F9F-4ED3DA778E83}" type="datetimeFigureOut">
              <a:rPr lang="en-US" smtClean="0"/>
              <a:pPr/>
              <a:t>5/2/2020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836A7D6-8288-4F27-AB48-9836F1C09A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D22177-99D7-4EFE-9F9F-4ED3DA778E83}"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6A7D6-8288-4F27-AB48-9836F1C09A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D22177-99D7-4EFE-9F9F-4ED3DA778E83}"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6A7D6-8288-4F27-AB48-9836F1C09A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3D22177-99D7-4EFE-9F9F-4ED3DA778E83}" type="datetimeFigureOut">
              <a:rPr lang="en-US" smtClean="0"/>
              <a:pPr/>
              <a:t>5/2/2020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836A7D6-8288-4F27-AB48-9836F1C09A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3D22177-99D7-4EFE-9F9F-4ED3DA778E83}" type="datetimeFigureOut">
              <a:rPr lang="en-US" smtClean="0"/>
              <a:pPr/>
              <a:t>5/2/2020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D836A7D6-8288-4F27-AB48-9836F1C09A31}"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3D22177-99D7-4EFE-9F9F-4ED3DA778E83}" type="datetimeFigureOut">
              <a:rPr lang="en-US" smtClean="0"/>
              <a:pPr/>
              <a:t>5/2/2020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836A7D6-8288-4F27-AB48-9836F1C09A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3D22177-99D7-4EFE-9F9F-4ED3DA778E83}"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836A7D6-8288-4F27-AB48-9836F1C09A31}"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3D22177-99D7-4EFE-9F9F-4ED3DA778E83}" type="datetimeFigureOut">
              <a:rPr lang="en-US" smtClean="0"/>
              <a:pPr/>
              <a:t>5/2/2020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6A7D6-8288-4F27-AB48-9836F1C09A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3D22177-99D7-4EFE-9F9F-4ED3DA778E83}" type="datetimeFigureOut">
              <a:rPr lang="en-US" smtClean="0"/>
              <a:pPr/>
              <a:t>5/2/2020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6A7D6-8288-4F27-AB48-9836F1C09A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3D22177-99D7-4EFE-9F9F-4ED3DA778E83}" type="datetimeFigureOut">
              <a:rPr lang="en-US" smtClean="0"/>
              <a:pPr/>
              <a:t>5/2/2020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6A7D6-8288-4F27-AB48-9836F1C09A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33D22177-99D7-4EFE-9F9F-4ED3DA778E83}"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836A7D6-8288-4F27-AB48-9836F1C09A31}"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3D22177-99D7-4EFE-9F9F-4ED3DA778E83}" type="datetimeFigureOut">
              <a:rPr lang="en-US" smtClean="0"/>
              <a:pPr/>
              <a:t>5/2/2020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836A7D6-8288-4F27-AB48-9836F1C09A31}"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dirty="0" smtClean="0">
                <a:latin typeface="Bell Gothic Std Light" pitchFamily="34" charset="0"/>
                <a:cs typeface="Arabic Typesetting" pitchFamily="66" charset="-78"/>
              </a:rPr>
              <a:t>Online Journalism: Prospects and Challenges</a:t>
            </a:r>
            <a:endParaRPr lang="en-US" sz="5400" dirty="0">
              <a:latin typeface="Bell Gothic Std Light" pitchFamily="34" charset="0"/>
              <a:cs typeface="Arabic Typesetting" pitchFamily="66"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Some </a:t>
            </a:r>
            <a:r>
              <a:rPr lang="en-US" dirty="0" smtClean="0"/>
              <a:t>causes of Print Media decline </a:t>
            </a:r>
            <a:endParaRPr lang="en-US" dirty="0"/>
          </a:p>
        </p:txBody>
      </p:sp>
      <p:sp>
        <p:nvSpPr>
          <p:cNvPr id="2" name="Content Placeholder 1"/>
          <p:cNvSpPr>
            <a:spLocks noGrp="1"/>
          </p:cNvSpPr>
          <p:nvPr>
            <p:ph idx="1"/>
          </p:nvPr>
        </p:nvSpPr>
        <p:spPr>
          <a:xfrm>
            <a:off x="228600" y="1524000"/>
            <a:ext cx="8686800" cy="5334000"/>
          </a:xfrm>
        </p:spPr>
        <p:txBody>
          <a:bodyPr>
            <a:normAutofit lnSpcReduction="10000"/>
          </a:bodyPr>
          <a:lstStyle/>
          <a:p>
            <a:r>
              <a:rPr lang="en-US" sz="2800" dirty="0" smtClean="0"/>
              <a:t>Slow </a:t>
            </a:r>
            <a:r>
              <a:rPr lang="en-US" sz="2800" dirty="0" smtClean="0"/>
              <a:t>medium</a:t>
            </a:r>
          </a:p>
          <a:p>
            <a:r>
              <a:rPr lang="en-US" sz="2800" dirty="0" smtClean="0"/>
              <a:t>So </a:t>
            </a:r>
            <a:r>
              <a:rPr lang="en-US" sz="2800" dirty="0" smtClean="0"/>
              <a:t>many </a:t>
            </a:r>
            <a:r>
              <a:rPr lang="en-US" sz="2800" dirty="0" smtClean="0"/>
              <a:t>publications</a:t>
            </a:r>
          </a:p>
          <a:p>
            <a:r>
              <a:rPr lang="en-US" sz="2800" dirty="0" smtClean="0"/>
              <a:t>No Interactivity</a:t>
            </a:r>
          </a:p>
          <a:p>
            <a:r>
              <a:rPr lang="en-US" sz="2800" dirty="0" smtClean="0"/>
              <a:t>short life</a:t>
            </a:r>
          </a:p>
          <a:p>
            <a:r>
              <a:rPr lang="en-US" sz="2800" dirty="0" smtClean="0"/>
              <a:t>low </a:t>
            </a:r>
            <a:r>
              <a:rPr lang="en-US" sz="2800" dirty="0" smtClean="0"/>
              <a:t>quality </a:t>
            </a:r>
            <a:r>
              <a:rPr lang="en-US" sz="2800" dirty="0" err="1" smtClean="0"/>
              <a:t>colour</a:t>
            </a:r>
            <a:r>
              <a:rPr lang="en-US" sz="2800" dirty="0" smtClean="0"/>
              <a:t> reproduction </a:t>
            </a:r>
          </a:p>
          <a:p>
            <a:r>
              <a:rPr lang="en-US" sz="2800" dirty="0" smtClean="0"/>
              <a:t>cannot </a:t>
            </a:r>
            <a:r>
              <a:rPr lang="en-US" sz="2800" dirty="0" smtClean="0"/>
              <a:t>deliver sound and </a:t>
            </a:r>
            <a:r>
              <a:rPr lang="en-US" sz="2800" dirty="0" smtClean="0"/>
              <a:t>motion</a:t>
            </a:r>
          </a:p>
          <a:p>
            <a:r>
              <a:rPr lang="en-US" sz="2800" dirty="0" smtClean="0"/>
              <a:t>messages </a:t>
            </a:r>
            <a:r>
              <a:rPr lang="en-US" sz="2800" dirty="0" smtClean="0"/>
              <a:t>compete with one another</a:t>
            </a:r>
          </a:p>
          <a:p>
            <a:r>
              <a:rPr lang="en-US" sz="2800" dirty="0" smtClean="0"/>
              <a:t>Limited </a:t>
            </a:r>
            <a:r>
              <a:rPr lang="en-US" sz="2800" dirty="0" smtClean="0"/>
              <a:t>Information and </a:t>
            </a:r>
            <a:r>
              <a:rPr lang="en-US" sz="2800" dirty="0" smtClean="0"/>
              <a:t>News</a:t>
            </a:r>
          </a:p>
          <a:p>
            <a:r>
              <a:rPr lang="en-US" sz="2800" dirty="0" smtClean="0"/>
              <a:t>Lesser readership</a:t>
            </a:r>
          </a:p>
          <a:p>
            <a:r>
              <a:rPr lang="en-US" sz="2800" dirty="0" smtClean="0"/>
              <a:t>Difficulty </a:t>
            </a:r>
            <a:r>
              <a:rPr lang="en-US" sz="2800" dirty="0" smtClean="0"/>
              <a:t>in </a:t>
            </a:r>
            <a:r>
              <a:rPr lang="en-US" sz="2800" dirty="0" smtClean="0"/>
              <a:t>distribution</a:t>
            </a:r>
          </a:p>
          <a:p>
            <a:r>
              <a:rPr lang="en-US" sz="2800" dirty="0" smtClean="0"/>
              <a:t>Difficult </a:t>
            </a:r>
            <a:r>
              <a:rPr lang="en-US" sz="2800" dirty="0" smtClean="0"/>
              <a:t>to access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Challenges</a:t>
            </a:r>
            <a:r>
              <a:rPr lang="en-US" dirty="0" smtClean="0"/>
              <a:t> </a:t>
            </a:r>
            <a:endParaRPr lang="en-US" dirty="0"/>
          </a:p>
        </p:txBody>
      </p:sp>
      <p:sp>
        <p:nvSpPr>
          <p:cNvPr id="2" name="Content Placeholder 1"/>
          <p:cNvSpPr>
            <a:spLocks noGrp="1"/>
          </p:cNvSpPr>
          <p:nvPr>
            <p:ph idx="1"/>
          </p:nvPr>
        </p:nvSpPr>
        <p:spPr>
          <a:xfrm>
            <a:off x="228600" y="1524000"/>
            <a:ext cx="8686800" cy="5334000"/>
          </a:xfrm>
        </p:spPr>
        <p:txBody>
          <a:bodyPr>
            <a:normAutofit/>
          </a:bodyPr>
          <a:lstStyle/>
          <a:p>
            <a:r>
              <a:rPr lang="en-US" sz="2800" dirty="0" smtClean="0"/>
              <a:t>Speed and </a:t>
            </a:r>
            <a:r>
              <a:rPr lang="en-US" sz="2800" dirty="0" smtClean="0"/>
              <a:t>accuracy</a:t>
            </a:r>
          </a:p>
          <a:p>
            <a:r>
              <a:rPr lang="en-US" sz="2800" dirty="0" smtClean="0"/>
              <a:t> </a:t>
            </a:r>
            <a:r>
              <a:rPr lang="en-US" sz="2800" dirty="0" smtClean="0"/>
              <a:t>inaccurate </a:t>
            </a:r>
            <a:r>
              <a:rPr lang="en-US" sz="2800" dirty="0" smtClean="0"/>
              <a:t>news</a:t>
            </a:r>
          </a:p>
          <a:p>
            <a:r>
              <a:rPr lang="en-US" sz="2800" dirty="0" smtClean="0"/>
              <a:t>Convergence</a:t>
            </a:r>
          </a:p>
          <a:p>
            <a:r>
              <a:rPr lang="en-US" sz="2800" dirty="0" smtClean="0"/>
              <a:t>limited </a:t>
            </a:r>
            <a:r>
              <a:rPr lang="en-US" sz="2800" dirty="0" smtClean="0"/>
              <a:t>readership and </a:t>
            </a:r>
            <a:r>
              <a:rPr lang="en-US" sz="2800" dirty="0" smtClean="0"/>
              <a:t>illiteracy</a:t>
            </a:r>
          </a:p>
          <a:p>
            <a:r>
              <a:rPr lang="en-US" sz="2800" dirty="0" smtClean="0"/>
              <a:t>high </a:t>
            </a:r>
            <a:r>
              <a:rPr lang="en-US" sz="2800" dirty="0" smtClean="0"/>
              <a:t>cost of </a:t>
            </a:r>
            <a:r>
              <a:rPr lang="en-US" sz="2800" dirty="0" smtClean="0"/>
              <a:t>surfing</a:t>
            </a:r>
          </a:p>
          <a:p>
            <a:r>
              <a:rPr lang="en-US" sz="2800" dirty="0" smtClean="0"/>
              <a:t>No ethics</a:t>
            </a:r>
          </a:p>
          <a:p>
            <a:r>
              <a:rPr lang="en-US" sz="2800" dirty="0" smtClean="0"/>
              <a:t>traditional </a:t>
            </a:r>
            <a:r>
              <a:rPr lang="en-US" sz="2800" dirty="0" smtClean="0"/>
              <a:t>media preference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Online journalism in Pakistan</a:t>
            </a:r>
            <a:r>
              <a:rPr lang="en-US" dirty="0" smtClean="0"/>
              <a:t> </a:t>
            </a:r>
            <a:endParaRPr lang="en-US" dirty="0"/>
          </a:p>
        </p:txBody>
      </p:sp>
      <p:sp>
        <p:nvSpPr>
          <p:cNvPr id="2" name="Content Placeholder 1"/>
          <p:cNvSpPr>
            <a:spLocks noGrp="1"/>
          </p:cNvSpPr>
          <p:nvPr>
            <p:ph idx="1"/>
          </p:nvPr>
        </p:nvSpPr>
        <p:spPr>
          <a:xfrm>
            <a:off x="228600" y="1524000"/>
            <a:ext cx="8686800" cy="5334000"/>
          </a:xfrm>
        </p:spPr>
        <p:txBody>
          <a:bodyPr>
            <a:normAutofit/>
          </a:bodyPr>
          <a:lstStyle/>
          <a:p>
            <a:pPr algn="just"/>
            <a:r>
              <a:rPr lang="en-US" sz="2800" dirty="0" smtClean="0"/>
              <a:t>Print media facing </a:t>
            </a:r>
            <a:r>
              <a:rPr lang="en-US" sz="2800" dirty="0" smtClean="0"/>
              <a:t>decline </a:t>
            </a:r>
            <a:r>
              <a:rPr lang="en-US" sz="2800" dirty="0" smtClean="0"/>
              <a:t>since 1990s in Pakistan, but today electronic media (TV channels) also at some </a:t>
            </a:r>
            <a:r>
              <a:rPr lang="en-US" sz="2800" dirty="0" smtClean="0"/>
              <a:t>downfall </a:t>
            </a:r>
            <a:r>
              <a:rPr lang="en-US" sz="2800" dirty="0" smtClean="0"/>
              <a:t>because of online journalism’s strengths (interactivity, multimedia, and fast). </a:t>
            </a:r>
            <a:endParaRPr lang="en-US" sz="2800" dirty="0" smtClean="0"/>
          </a:p>
          <a:p>
            <a:r>
              <a:rPr lang="en-US" sz="2800" dirty="0" smtClean="0"/>
              <a:t>It </a:t>
            </a:r>
            <a:r>
              <a:rPr lang="en-US" sz="2800" dirty="0" smtClean="0"/>
              <a:t>has great impact on people of all age groups. </a:t>
            </a:r>
            <a:endParaRPr lang="en-US" sz="2800" dirty="0" smtClean="0"/>
          </a:p>
          <a:p>
            <a:pPr algn="just"/>
            <a:r>
              <a:rPr lang="en-US" sz="2800" dirty="0" smtClean="0"/>
              <a:t>It may be assumed that </a:t>
            </a:r>
            <a:r>
              <a:rPr lang="en-US" sz="2800" dirty="0" smtClean="0"/>
              <a:t>its future will be </a:t>
            </a:r>
            <a:r>
              <a:rPr lang="en-US" sz="2800" dirty="0" smtClean="0"/>
              <a:t>bright</a:t>
            </a:r>
            <a:r>
              <a:rPr lang="en-US" sz="2800" dirty="0" smtClean="0"/>
              <a:t>. But traditional media will not die.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Conclusion</a:t>
            </a:r>
            <a:r>
              <a:rPr lang="en-US" dirty="0" smtClean="0"/>
              <a:t> </a:t>
            </a:r>
            <a:endParaRPr lang="en-US" dirty="0"/>
          </a:p>
        </p:txBody>
      </p:sp>
      <p:sp>
        <p:nvSpPr>
          <p:cNvPr id="2" name="Content Placeholder 1"/>
          <p:cNvSpPr>
            <a:spLocks noGrp="1"/>
          </p:cNvSpPr>
          <p:nvPr>
            <p:ph idx="1"/>
          </p:nvPr>
        </p:nvSpPr>
        <p:spPr>
          <a:xfrm>
            <a:off x="228600" y="1524000"/>
            <a:ext cx="8686800" cy="5334000"/>
          </a:xfrm>
        </p:spPr>
        <p:txBody>
          <a:bodyPr>
            <a:normAutofit fontScale="92500" lnSpcReduction="10000"/>
          </a:bodyPr>
          <a:lstStyle/>
          <a:p>
            <a:pPr algn="just"/>
            <a:r>
              <a:rPr lang="en-US" sz="2800" dirty="0" smtClean="0"/>
              <a:t>It may be concluded that, we have a positive vision of the future of journalism and we don’t believe that the other media are going to disappear. </a:t>
            </a:r>
            <a:endParaRPr lang="en-US" sz="2800" dirty="0" smtClean="0"/>
          </a:p>
          <a:p>
            <a:pPr algn="just"/>
            <a:r>
              <a:rPr lang="en-US" sz="2800" dirty="0" smtClean="0"/>
              <a:t>Despite </a:t>
            </a:r>
            <a:r>
              <a:rPr lang="en-US" sz="2800" dirty="0" smtClean="0"/>
              <a:t>of the fact that they have the same function, they present different ways to inform. </a:t>
            </a:r>
            <a:endParaRPr lang="en-US" sz="2800" dirty="0" smtClean="0"/>
          </a:p>
          <a:p>
            <a:pPr algn="just"/>
            <a:r>
              <a:rPr lang="en-US" sz="2800" dirty="0" smtClean="0"/>
              <a:t>A </a:t>
            </a:r>
            <a:r>
              <a:rPr lang="en-US" sz="2800" dirty="0" smtClean="0"/>
              <a:t>lot of people believe in the extinction of the newspapers. We think that newspapers, television and radio are compatible with Internet, and the duty of the journalist is </a:t>
            </a:r>
            <a:r>
              <a:rPr lang="en-US" sz="2800" dirty="0" smtClean="0"/>
              <a:t>to look </a:t>
            </a:r>
            <a:r>
              <a:rPr lang="en-US" sz="2800" dirty="0" smtClean="0"/>
              <a:t>for new functions for this media. </a:t>
            </a:r>
            <a:endParaRPr lang="en-US" sz="2800" dirty="0" smtClean="0"/>
          </a:p>
          <a:p>
            <a:pPr algn="just"/>
            <a:r>
              <a:rPr lang="en-US" sz="2800" dirty="0" smtClean="0"/>
              <a:t>On </a:t>
            </a:r>
            <a:r>
              <a:rPr lang="en-US" sz="2800" dirty="0" smtClean="0"/>
              <a:t>one hand, Internet is a new media and has mistaken. On the other hand, our society doesn’t like the changes. That’s why a lot of people prefer the traditional media. Like this online journalism face many challenges more.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Definitions</a:t>
            </a:r>
            <a:endParaRPr lang="en-US" dirty="0"/>
          </a:p>
        </p:txBody>
      </p:sp>
      <p:sp>
        <p:nvSpPr>
          <p:cNvPr id="2" name="Content Placeholder 1"/>
          <p:cNvSpPr>
            <a:spLocks noGrp="1"/>
          </p:cNvSpPr>
          <p:nvPr>
            <p:ph idx="1"/>
          </p:nvPr>
        </p:nvSpPr>
        <p:spPr/>
        <p:txBody>
          <a:bodyPr>
            <a:normAutofit fontScale="92500" lnSpcReduction="20000"/>
          </a:bodyPr>
          <a:lstStyle/>
          <a:p>
            <a:pPr fontAlgn="base"/>
            <a:r>
              <a:rPr lang="en-US" dirty="0" smtClean="0">
                <a:latin typeface="Times New Roman" pitchFamily="18" charset="0"/>
                <a:cs typeface="Times New Roman" pitchFamily="18" charset="0"/>
              </a:rPr>
              <a:t> </a:t>
            </a:r>
            <a:r>
              <a:rPr lang="en-US" sz="2800" dirty="0" smtClean="0"/>
              <a:t>Several scholars have attempted the definition of online </a:t>
            </a:r>
            <a:r>
              <a:rPr lang="en-US" sz="2800" dirty="0" smtClean="0"/>
              <a:t>journalism. </a:t>
            </a:r>
          </a:p>
          <a:p>
            <a:pPr algn="just" fontAlgn="base"/>
            <a:r>
              <a:rPr lang="en-US" sz="2800" dirty="0" err="1" smtClean="0"/>
              <a:t>Amobi</a:t>
            </a:r>
            <a:r>
              <a:rPr lang="en-US" sz="2800" dirty="0" smtClean="0"/>
              <a:t> </a:t>
            </a:r>
            <a:r>
              <a:rPr lang="en-US" sz="2800" dirty="0" smtClean="0"/>
              <a:t>and Mc Adams </a:t>
            </a:r>
            <a:r>
              <a:rPr lang="en-US" sz="2800" dirty="0" smtClean="0"/>
              <a:t>2014 define online </a:t>
            </a:r>
            <a:r>
              <a:rPr lang="en-US" sz="2800" dirty="0" smtClean="0"/>
              <a:t>journalism as that which ”offers the journalist a platform to integrate many things S/He has already learnt about journalism into a world  in which anyone can be a publisher by creating stories in ways that were never possible before the internet, and doing it with considerable </a:t>
            </a:r>
            <a:r>
              <a:rPr lang="en-US" sz="2800" dirty="0" err="1" smtClean="0"/>
              <a:t>style,creativity</a:t>
            </a:r>
            <a:r>
              <a:rPr lang="en-US" sz="2800" dirty="0" smtClean="0"/>
              <a:t>, energy and accuracy’’.</a:t>
            </a:r>
          </a:p>
          <a:p>
            <a:pPr fontAlgn="base"/>
            <a:r>
              <a:rPr lang="en-US" sz="2800" dirty="0" smtClean="0"/>
              <a:t>In a more direct approach, online journalism is defined as the reporting of original fact to the internet either by social media or world wide web[www].</a:t>
            </a:r>
          </a:p>
          <a:p>
            <a:pPr>
              <a:buNone/>
            </a:pPr>
            <a:endParaRPr lang="en-US" sz="3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Definitions</a:t>
            </a:r>
            <a:endParaRPr lang="en-US" dirty="0"/>
          </a:p>
        </p:txBody>
      </p:sp>
      <p:sp>
        <p:nvSpPr>
          <p:cNvPr id="2" name="Content Placeholder 1"/>
          <p:cNvSpPr>
            <a:spLocks noGrp="1"/>
          </p:cNvSpPr>
          <p:nvPr>
            <p:ph idx="1"/>
          </p:nvPr>
        </p:nvSpPr>
        <p:spPr/>
        <p:txBody>
          <a:bodyPr>
            <a:normAutofit lnSpcReduction="10000"/>
          </a:bodyPr>
          <a:lstStyle/>
          <a:p>
            <a:pPr algn="just" fontAlgn="base"/>
            <a:r>
              <a:rPr lang="en-US" sz="2800" dirty="0" smtClean="0"/>
              <a:t>University </a:t>
            </a:r>
            <a:r>
              <a:rPr lang="en-US" sz="2800" dirty="0" smtClean="0"/>
              <a:t>of Southern California, provides the following definition of Online Journalism, “Online journalism refers to news content produced and/or distributed via the Internet, particularly material created by journalists who work for mainstream market driven news organizations. While blogs and other emerging forms of online news communication are widely acknowledged as significantly influencing mainstream news content both on and offline, they are considered here a distinct phenomenon and treated under the category of alternative media”</a:t>
            </a:r>
            <a:endParaRPr lang="en-US" sz="3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History</a:t>
            </a:r>
            <a:endParaRPr lang="en-US" dirty="0"/>
          </a:p>
        </p:txBody>
      </p:sp>
      <p:sp>
        <p:nvSpPr>
          <p:cNvPr id="2" name="Content Placeholder 1"/>
          <p:cNvSpPr>
            <a:spLocks noGrp="1"/>
          </p:cNvSpPr>
          <p:nvPr>
            <p:ph idx="1"/>
          </p:nvPr>
        </p:nvSpPr>
        <p:spPr>
          <a:xfrm>
            <a:off x="228600" y="1524000"/>
            <a:ext cx="8686800" cy="5334000"/>
          </a:xfrm>
        </p:spPr>
        <p:txBody>
          <a:bodyPr>
            <a:normAutofit lnSpcReduction="10000"/>
          </a:bodyPr>
          <a:lstStyle/>
          <a:p>
            <a:pPr algn="just" fontAlgn="base"/>
            <a:r>
              <a:rPr lang="en-US" sz="2800" dirty="0" smtClean="0"/>
              <a:t>The </a:t>
            </a:r>
            <a:r>
              <a:rPr lang="en-US" sz="2800" dirty="0" smtClean="0"/>
              <a:t>first type of digital journalism, called </a:t>
            </a:r>
            <a:r>
              <a:rPr lang="en-US" sz="2800" dirty="0" err="1" smtClean="0"/>
              <a:t>teletext</a:t>
            </a:r>
            <a:r>
              <a:rPr lang="en-US" sz="2800" dirty="0" smtClean="0"/>
              <a:t>, was invented in the UK in 1970. </a:t>
            </a:r>
            <a:endParaRPr lang="en-US" sz="2800" dirty="0" smtClean="0"/>
          </a:p>
          <a:p>
            <a:pPr algn="just" fontAlgn="base"/>
            <a:r>
              <a:rPr lang="en-US" sz="2800" dirty="0" err="1" smtClean="0"/>
              <a:t>Teletext</a:t>
            </a:r>
            <a:r>
              <a:rPr lang="en-US" sz="2800" dirty="0" smtClean="0"/>
              <a:t> </a:t>
            </a:r>
            <a:r>
              <a:rPr lang="en-US" sz="2800" dirty="0" smtClean="0"/>
              <a:t>is a system allowing viewers to choose which stories they wish to read and </a:t>
            </a:r>
            <a:r>
              <a:rPr lang="en-US" sz="2800" dirty="0" smtClean="0"/>
              <a:t>see </a:t>
            </a:r>
            <a:r>
              <a:rPr lang="en-US" sz="2800" dirty="0" smtClean="0"/>
              <a:t>immediately. The information provided through </a:t>
            </a:r>
            <a:r>
              <a:rPr lang="en-US" sz="2800" dirty="0" err="1" smtClean="0"/>
              <a:t>teletext</a:t>
            </a:r>
            <a:r>
              <a:rPr lang="en-US" sz="2800" dirty="0" smtClean="0"/>
              <a:t> is brief and instant, similar to the information seen in digital journalism today. </a:t>
            </a:r>
            <a:endParaRPr lang="en-US" sz="2800" dirty="0" smtClean="0"/>
          </a:p>
          <a:p>
            <a:pPr algn="just" fontAlgn="base"/>
            <a:r>
              <a:rPr lang="en-US" sz="2800" dirty="0" smtClean="0"/>
              <a:t>American </a:t>
            </a:r>
            <a:r>
              <a:rPr lang="en-US" sz="2800" dirty="0" smtClean="0"/>
              <a:t>journalist, Hunter S. Thompson relied on early digital communication technology beginning by using a fax machine to report from the 1971 US presidential campaign trail as documented in his book Fear and Loathing on the Campaign Trail. </a:t>
            </a:r>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History</a:t>
            </a:r>
            <a:endParaRPr lang="en-US" dirty="0"/>
          </a:p>
        </p:txBody>
      </p:sp>
      <p:sp>
        <p:nvSpPr>
          <p:cNvPr id="2" name="Content Placeholder 1"/>
          <p:cNvSpPr>
            <a:spLocks noGrp="1"/>
          </p:cNvSpPr>
          <p:nvPr>
            <p:ph idx="1"/>
          </p:nvPr>
        </p:nvSpPr>
        <p:spPr>
          <a:xfrm>
            <a:off x="228600" y="1524000"/>
            <a:ext cx="8686800" cy="5334000"/>
          </a:xfrm>
        </p:spPr>
        <p:txBody>
          <a:bodyPr>
            <a:normAutofit/>
          </a:bodyPr>
          <a:lstStyle/>
          <a:p>
            <a:pPr algn="just" fontAlgn="base"/>
            <a:r>
              <a:rPr lang="en-US" sz="2800" dirty="0" smtClean="0"/>
              <a:t>After </a:t>
            </a:r>
            <a:r>
              <a:rPr lang="en-US" sz="2800" dirty="0" smtClean="0"/>
              <a:t>the invention of </a:t>
            </a:r>
            <a:r>
              <a:rPr lang="en-US" sz="2800" dirty="0" err="1" smtClean="0"/>
              <a:t>teletext</a:t>
            </a:r>
            <a:r>
              <a:rPr lang="en-US" sz="2800" dirty="0" smtClean="0"/>
              <a:t> was the invention of videotext, of which </a:t>
            </a:r>
            <a:r>
              <a:rPr lang="en-US" sz="2800" dirty="0" err="1" smtClean="0"/>
              <a:t>Prestel</a:t>
            </a:r>
            <a:r>
              <a:rPr lang="en-US" sz="2800" dirty="0" smtClean="0"/>
              <a:t> was the world’s first system, launching commercially in 1979 with various British newspapers such as the Financial Times lining up to deliver newspaper stories online through it. </a:t>
            </a:r>
            <a:endParaRPr lang="en-US" sz="2800" dirty="0" smtClean="0"/>
          </a:p>
          <a:p>
            <a:pPr algn="just" fontAlgn="base"/>
            <a:r>
              <a:rPr lang="en-US" sz="2800" dirty="0" smtClean="0"/>
              <a:t>Videotext </a:t>
            </a:r>
            <a:r>
              <a:rPr lang="en-US" sz="2800" dirty="0" smtClean="0"/>
              <a:t>closed down in 1986 due to failing to meet </a:t>
            </a:r>
            <a:r>
              <a:rPr lang="en-US" sz="2800" dirty="0" smtClean="0"/>
              <a:t>end-user.</a:t>
            </a:r>
          </a:p>
          <a:p>
            <a:pPr algn="just" fontAlgn="base"/>
            <a:r>
              <a:rPr lang="en-US" sz="2800" dirty="0" smtClean="0"/>
              <a:t>First Non- Geographical web 1992 </a:t>
            </a:r>
            <a:endParaRPr lang="en-US" sz="2800" dirty="0" smtClean="0"/>
          </a:p>
          <a:p>
            <a:pPr algn="just" fontAlgn="base"/>
            <a:r>
              <a:rPr lang="en-US" sz="2800" dirty="0" smtClean="0"/>
              <a:t>First </a:t>
            </a:r>
            <a:r>
              <a:rPr lang="en-US" sz="2800" dirty="0" smtClean="0"/>
              <a:t>Geographical Web 1993 </a:t>
            </a:r>
            <a:endParaRPr lang="en-US" sz="2800" dirty="0" smtClean="0"/>
          </a:p>
          <a:p>
            <a:pPr algn="just" fontAlgn="base"/>
            <a:r>
              <a:rPr lang="en-US" sz="2800" dirty="0" smtClean="0"/>
              <a:t>First </a:t>
            </a:r>
            <a:r>
              <a:rPr lang="en-US" sz="2800" dirty="0" smtClean="0"/>
              <a:t>Journalism Website 1993 </a:t>
            </a:r>
            <a:endParaRPr lang="en-US" sz="2800" dirty="0" smtClean="0"/>
          </a:p>
          <a:p>
            <a:pPr algn="just" fontAlgn="base"/>
            <a:r>
              <a:rPr lang="en-US" sz="2800" dirty="0" smtClean="0"/>
              <a:t>First </a:t>
            </a:r>
            <a:r>
              <a:rPr lang="en-US" sz="2800" dirty="0" smtClean="0"/>
              <a:t>Online Newspaper 1994 “Palo Alto weekly’’</a:t>
            </a:r>
            <a:endParaRPr lang="en-US" sz="3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Prospects and Challenges</a:t>
            </a:r>
            <a:endParaRPr lang="en-US" dirty="0"/>
          </a:p>
        </p:txBody>
      </p:sp>
      <p:sp>
        <p:nvSpPr>
          <p:cNvPr id="2" name="Content Placeholder 1"/>
          <p:cNvSpPr>
            <a:spLocks noGrp="1"/>
          </p:cNvSpPr>
          <p:nvPr>
            <p:ph idx="1"/>
          </p:nvPr>
        </p:nvSpPr>
        <p:spPr>
          <a:xfrm>
            <a:off x="228600" y="1524000"/>
            <a:ext cx="8686800" cy="5334000"/>
          </a:xfrm>
        </p:spPr>
        <p:txBody>
          <a:bodyPr>
            <a:normAutofit fontScale="92500" lnSpcReduction="10000"/>
          </a:bodyPr>
          <a:lstStyle/>
          <a:p>
            <a:pPr algn="just" fontAlgn="base"/>
            <a:r>
              <a:rPr lang="en-US" sz="2800" dirty="0" smtClean="0"/>
              <a:t>Online journalism is the </a:t>
            </a:r>
            <a:r>
              <a:rPr lang="en-US" sz="2800" dirty="0" smtClean="0"/>
              <a:t>Future</a:t>
            </a:r>
          </a:p>
          <a:p>
            <a:pPr algn="just" fontAlgn="base"/>
            <a:r>
              <a:rPr lang="en-US" sz="2800" dirty="0" smtClean="0"/>
              <a:t>It’s </a:t>
            </a:r>
            <a:r>
              <a:rPr lang="en-US" sz="2800" dirty="0" smtClean="0"/>
              <a:t>the media to stay, because newspaper and TV revenues are down. </a:t>
            </a:r>
            <a:endParaRPr lang="en-US" sz="2800" dirty="0" smtClean="0"/>
          </a:p>
          <a:p>
            <a:pPr algn="just" fontAlgn="base"/>
            <a:r>
              <a:rPr lang="en-US" sz="2800" dirty="0" smtClean="0"/>
              <a:t>A </a:t>
            </a:r>
            <a:r>
              <a:rPr lang="en-US" sz="2800" dirty="0" smtClean="0"/>
              <a:t>few newspapers in the world has already closed down its print edition while continuing to online edition. </a:t>
            </a:r>
            <a:endParaRPr lang="en-US" sz="2800" dirty="0" smtClean="0"/>
          </a:p>
          <a:p>
            <a:pPr algn="just" fontAlgn="base"/>
            <a:r>
              <a:rPr lang="en-US" sz="2800" dirty="0" smtClean="0"/>
              <a:t>From </a:t>
            </a:r>
            <a:r>
              <a:rPr lang="en-US" sz="2800" dirty="0" smtClean="0"/>
              <a:t>the past few decades almost every News organization has started their online web pages, and the number of web pages are increasing day by day</a:t>
            </a:r>
            <a:r>
              <a:rPr lang="en-US" sz="2800" dirty="0" smtClean="0"/>
              <a:t>.</a:t>
            </a:r>
          </a:p>
          <a:p>
            <a:pPr algn="just" fontAlgn="base"/>
            <a:r>
              <a:rPr lang="en-US" sz="2800" dirty="0" smtClean="0"/>
              <a:t>So</a:t>
            </a:r>
            <a:r>
              <a:rPr lang="en-US" sz="2800" dirty="0" smtClean="0"/>
              <a:t>, it can be </a:t>
            </a:r>
            <a:r>
              <a:rPr lang="en-US" sz="2800" dirty="0" smtClean="0"/>
              <a:t>expected </a:t>
            </a:r>
            <a:r>
              <a:rPr lang="en-US" sz="2800" dirty="0" smtClean="0"/>
              <a:t>that in future all newspaper will </a:t>
            </a:r>
            <a:r>
              <a:rPr lang="en-US" sz="2800" dirty="0" smtClean="0"/>
              <a:t>shift </a:t>
            </a:r>
            <a:r>
              <a:rPr lang="en-US" sz="2800" dirty="0" smtClean="0"/>
              <a:t>onto online by closing down their print editions. As people feels more comfortable to access online because they found such an amazing facilities like they can read the news</a:t>
            </a:r>
            <a:endParaRPr lang="en-US" sz="3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Prospects and Challenges</a:t>
            </a:r>
            <a:endParaRPr lang="en-US" dirty="0"/>
          </a:p>
        </p:txBody>
      </p:sp>
      <p:sp>
        <p:nvSpPr>
          <p:cNvPr id="2" name="Content Placeholder 1"/>
          <p:cNvSpPr>
            <a:spLocks noGrp="1"/>
          </p:cNvSpPr>
          <p:nvPr>
            <p:ph idx="1"/>
          </p:nvPr>
        </p:nvSpPr>
        <p:spPr>
          <a:xfrm>
            <a:off x="228600" y="1524000"/>
            <a:ext cx="8686800" cy="5334000"/>
          </a:xfrm>
        </p:spPr>
        <p:txBody>
          <a:bodyPr>
            <a:normAutofit/>
          </a:bodyPr>
          <a:lstStyle/>
          <a:p>
            <a:pPr algn="just" fontAlgn="base"/>
            <a:r>
              <a:rPr lang="en-US" sz="2800" dirty="0" smtClean="0"/>
              <a:t>Does </a:t>
            </a:r>
            <a:r>
              <a:rPr lang="en-US" sz="2800" dirty="0" smtClean="0"/>
              <a:t>not have to wait for 24 hours to be </a:t>
            </a:r>
            <a:r>
              <a:rPr lang="en-US" sz="2800" dirty="0" smtClean="0"/>
              <a:t>updated</a:t>
            </a:r>
          </a:p>
          <a:p>
            <a:pPr algn="just" fontAlgn="base"/>
            <a:r>
              <a:rPr lang="en-US" sz="2800" dirty="0" smtClean="0"/>
              <a:t>Infinite choice</a:t>
            </a:r>
          </a:p>
          <a:p>
            <a:pPr algn="just" fontAlgn="base"/>
            <a:r>
              <a:rPr lang="en-US" sz="2800" dirty="0" smtClean="0"/>
              <a:t>Flavored information</a:t>
            </a:r>
          </a:p>
          <a:p>
            <a:pPr algn="just" fontAlgn="base"/>
            <a:r>
              <a:rPr lang="en-US" sz="2800" dirty="0" smtClean="0"/>
              <a:t>Video coverage</a:t>
            </a:r>
          </a:p>
          <a:p>
            <a:pPr algn="just" fontAlgn="base"/>
            <a:r>
              <a:rPr lang="en-US" sz="2800" dirty="0" smtClean="0"/>
              <a:t>Interactivity</a:t>
            </a:r>
          </a:p>
          <a:p>
            <a:pPr algn="just" fontAlgn="base"/>
            <a:r>
              <a:rPr lang="en-US" sz="2800" dirty="0" smtClean="0"/>
              <a:t>Personalization</a:t>
            </a:r>
            <a:endParaRPr lang="en-US" sz="3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Print Media at decline </a:t>
            </a:r>
            <a:endParaRPr lang="en-US" dirty="0"/>
          </a:p>
        </p:txBody>
      </p:sp>
      <p:sp>
        <p:nvSpPr>
          <p:cNvPr id="2" name="Content Placeholder 1"/>
          <p:cNvSpPr>
            <a:spLocks noGrp="1"/>
          </p:cNvSpPr>
          <p:nvPr>
            <p:ph idx="1"/>
          </p:nvPr>
        </p:nvSpPr>
        <p:spPr>
          <a:xfrm>
            <a:off x="228600" y="1524000"/>
            <a:ext cx="8686800" cy="5334000"/>
          </a:xfrm>
        </p:spPr>
        <p:txBody>
          <a:bodyPr>
            <a:normAutofit lnSpcReduction="10000"/>
          </a:bodyPr>
          <a:lstStyle/>
          <a:p>
            <a:pPr algn="just" fontAlgn="base"/>
            <a:r>
              <a:rPr lang="en-US" sz="2800" dirty="0" smtClean="0"/>
              <a:t>From past decades print media seems to facing a little decline, and also in future it may face big decline and shifting towards online. </a:t>
            </a:r>
            <a:endParaRPr lang="en-US" sz="2800" dirty="0" smtClean="0"/>
          </a:p>
          <a:p>
            <a:pPr algn="just" fontAlgn="base"/>
            <a:r>
              <a:rPr lang="en-US" sz="2800" dirty="0" smtClean="0"/>
              <a:t>In </a:t>
            </a:r>
            <a:r>
              <a:rPr lang="en-US" sz="2800" dirty="0" smtClean="0"/>
              <a:t>the U.S., the newspaper industry is going through a tough time. More and more people are now using Internet to get news and information. </a:t>
            </a:r>
            <a:endParaRPr lang="en-US" sz="2800" dirty="0" smtClean="0"/>
          </a:p>
          <a:p>
            <a:pPr algn="just" fontAlgn="base"/>
            <a:r>
              <a:rPr lang="en-US" sz="2800" dirty="0" smtClean="0"/>
              <a:t>In </a:t>
            </a:r>
            <a:r>
              <a:rPr lang="en-US" sz="2800" dirty="0" smtClean="0"/>
              <a:t>July last year, the Federal Communications Commission (FCC) in America published a report titled, “THE INFORMATION NEEDS OF COMMUNITIES The changing media landscape in a broadband age.” The report said that as more and more people </a:t>
            </a:r>
            <a:r>
              <a:rPr lang="en-US" sz="2800" dirty="0" smtClean="0"/>
              <a:t>were shifting towards online platforms.</a:t>
            </a:r>
            <a:endParaRPr lang="en-US" sz="3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Print Media at decline </a:t>
            </a:r>
            <a:endParaRPr lang="en-US" dirty="0"/>
          </a:p>
        </p:txBody>
      </p:sp>
      <p:sp>
        <p:nvSpPr>
          <p:cNvPr id="2" name="Content Placeholder 1"/>
          <p:cNvSpPr>
            <a:spLocks noGrp="1"/>
          </p:cNvSpPr>
          <p:nvPr>
            <p:ph idx="1"/>
          </p:nvPr>
        </p:nvSpPr>
        <p:spPr>
          <a:xfrm>
            <a:off x="228600" y="1524000"/>
            <a:ext cx="8686800" cy="5334000"/>
          </a:xfrm>
        </p:spPr>
        <p:txBody>
          <a:bodyPr>
            <a:normAutofit/>
          </a:bodyPr>
          <a:lstStyle/>
          <a:p>
            <a:pPr algn="just" fontAlgn="base"/>
            <a:r>
              <a:rPr lang="en-US" sz="2800" dirty="0" smtClean="0"/>
              <a:t>The 2011 report says, In December 2010, 41% of Americans cited the internet as the place where they got “most of their news about national and international issues,” up 17% from a year </a:t>
            </a:r>
            <a:r>
              <a:rPr lang="en-US" sz="2800" dirty="0" smtClean="0"/>
              <a:t>earlier.</a:t>
            </a:r>
          </a:p>
          <a:p>
            <a:pPr algn="just" fontAlgn="base"/>
            <a:r>
              <a:rPr lang="en-US" sz="2800" dirty="0" smtClean="0"/>
              <a:t>When </a:t>
            </a:r>
            <a:r>
              <a:rPr lang="en-US" sz="2800" dirty="0" smtClean="0"/>
              <a:t>it came to any kind of news, 46% of people now say they get news online at least three times a week, surpassing newspapers (40%) for the first time.</a:t>
            </a:r>
            <a:endParaRPr lang="en-US" sz="3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237</TotalTime>
  <Words>880</Words>
  <Application>Microsoft Office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Online Journalism: Prospects and Challenges</vt:lpstr>
      <vt:lpstr>Definitions</vt:lpstr>
      <vt:lpstr>Definitions</vt:lpstr>
      <vt:lpstr>History</vt:lpstr>
      <vt:lpstr>History</vt:lpstr>
      <vt:lpstr>Prospects and Challenges</vt:lpstr>
      <vt:lpstr>Prospects and Challenges</vt:lpstr>
      <vt:lpstr>Print Media at decline </vt:lpstr>
      <vt:lpstr>Print Media at decline </vt:lpstr>
      <vt:lpstr>Some causes of Print Media decline </vt:lpstr>
      <vt:lpstr>Challenges </vt:lpstr>
      <vt:lpstr>Online journalism in Pakistan </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Sir Syed Ahmad Khan</dc:title>
  <dc:creator>Ahsan</dc:creator>
  <cp:lastModifiedBy>HP</cp:lastModifiedBy>
  <cp:revision>34</cp:revision>
  <dcterms:created xsi:type="dcterms:W3CDTF">2013-04-04T14:29:55Z</dcterms:created>
  <dcterms:modified xsi:type="dcterms:W3CDTF">2020-05-02T14:48:10Z</dcterms:modified>
</cp:coreProperties>
</file>